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64" r:id="rId5"/>
    <p:sldId id="258" r:id="rId6"/>
    <p:sldId id="259" r:id="rId7"/>
    <p:sldId id="260" r:id="rId8"/>
    <p:sldId id="265" r:id="rId9"/>
    <p:sldId id="266" r:id="rId10"/>
    <p:sldId id="267" r:id="rId11"/>
    <p:sldId id="261" r:id="rId12"/>
    <p:sldId id="262" r:id="rId13"/>
    <p:sldId id="263" r:id="rId14"/>
    <p:sldId id="272" r:id="rId15"/>
    <p:sldId id="273" r:id="rId16"/>
    <p:sldId id="274" r:id="rId17"/>
    <p:sldId id="268" r:id="rId18"/>
    <p:sldId id="269" r:id="rId19"/>
    <p:sldId id="270" r:id="rId20"/>
    <p:sldId id="271"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0.png"/><Relationship Id="rId3" Type="http://schemas.openxmlformats.org/officeDocument/2006/relationships/tags" Target="../tags/tag5.xml"/><Relationship Id="rId2" Type="http://schemas.microsoft.com/office/2007/relationships/media" Target="../media/media4.mp4"/><Relationship Id="rId1" Type="http://schemas.openxmlformats.org/officeDocument/2006/relationships/video" Target="../media/media4.mp4"/></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1.png"/><Relationship Id="rId3" Type="http://schemas.openxmlformats.org/officeDocument/2006/relationships/tags" Target="../tags/tag6.xml"/><Relationship Id="rId2" Type="http://schemas.microsoft.com/office/2007/relationships/media" Target="../media/media5.mp4"/><Relationship Id="rId1" Type="http://schemas.openxmlformats.org/officeDocument/2006/relationships/video" Target="../media/media5.mp4"/></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png"/><Relationship Id="rId3" Type="http://schemas.openxmlformats.org/officeDocument/2006/relationships/tags" Target="../tags/tag7.xml"/><Relationship Id="rId2" Type="http://schemas.microsoft.com/office/2007/relationships/media" Target="../media/media6.mp4"/><Relationship Id="rId1" Type="http://schemas.openxmlformats.org/officeDocument/2006/relationships/video" Target="../media/media6.mp4"/></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png"/><Relationship Id="rId3" Type="http://schemas.openxmlformats.org/officeDocument/2006/relationships/tags" Target="../tags/tag2.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png"/><Relationship Id="rId3" Type="http://schemas.openxmlformats.org/officeDocument/2006/relationships/tags" Target="../tags/tag3.xml"/><Relationship Id="rId2" Type="http://schemas.microsoft.com/office/2007/relationships/media" Target="../media/media2.mp4"/><Relationship Id="rId1" Type="http://schemas.openxmlformats.org/officeDocument/2006/relationships/video" Target="../media/media2.mp4"/></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4.png"/><Relationship Id="rId3" Type="http://schemas.openxmlformats.org/officeDocument/2006/relationships/tags" Target="../tags/tag4.xml"/><Relationship Id="rId2" Type="http://schemas.microsoft.com/office/2007/relationships/media" Target="../media/media3.mp4"/><Relationship Id="rId1" Type="http://schemas.openxmlformats.org/officeDocument/2006/relationships/video" Target="../media/media3.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normAutofit/>
          </a:bodyPr>
          <a:p>
            <a:pPr marL="0" indent="0" fontAlgn="auto">
              <a:lnSpc>
                <a:spcPct val="150000"/>
              </a:lnSpc>
            </a:pPr>
            <a:r>
              <a:rPr lang="zh-CN" altLang="en-US" sz="4800" b="1"/>
              <a:t>基于三自由度平面机械臂的</a:t>
            </a:r>
            <a:br>
              <a:rPr lang="zh-CN" altLang="en-US" sz="4800" b="1"/>
            </a:br>
            <a:r>
              <a:rPr lang="zh-CN" altLang="en-US" sz="4800" b="1"/>
              <a:t>路径规划问题</a:t>
            </a:r>
            <a:endParaRPr lang="zh-CN" altLang="en-US" sz="4800" b="1"/>
          </a:p>
        </p:txBody>
      </p:sp>
      <p:sp>
        <p:nvSpPr>
          <p:cNvPr id="3" name="副标题 2"/>
          <p:cNvSpPr>
            <a:spLocks noGrp="1"/>
          </p:cNvSpPr>
          <p:nvPr>
            <p:ph type="subTitle" idx="1"/>
          </p:nvPr>
        </p:nvSpPr>
        <p:spPr>
          <a:xfrm>
            <a:off x="1524000" y="4148138"/>
            <a:ext cx="9144000" cy="1655762"/>
          </a:xfrm>
        </p:spPr>
        <p:txBody>
          <a:bodyPr/>
          <a:p>
            <a:r>
              <a:rPr lang="zh-CN" altLang="en-US"/>
              <a:t>陈华</a:t>
            </a:r>
            <a:r>
              <a:rPr lang="zh-CN" altLang="en-US"/>
              <a:t>丰</a:t>
            </a:r>
            <a:endParaRPr lang="zh-CN" altLang="en-US"/>
          </a:p>
          <a:p>
            <a:r>
              <a:rPr lang="en-US" altLang="zh-CN"/>
              <a:t>Tel:18870735406</a:t>
            </a:r>
            <a:endParaRPr lang="en-US" altLang="zh-CN"/>
          </a:p>
          <a:p>
            <a:r>
              <a:rPr lang="en-US" altLang="zh-CN"/>
              <a:t>E-mail:chenhuafeng@stu.scu.edu.cn</a:t>
            </a:r>
            <a:endParaRPr lang="en-US" altLang="zh-CN"/>
          </a:p>
          <a:p>
            <a:endParaRPr lang="zh-CN" altLang="en-US"/>
          </a:p>
          <a:p>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t>四、基于</a:t>
            </a:r>
            <a:r>
              <a:rPr lang="zh-CN" altLang="en-US" sz="3600"/>
              <a:t>优化的</a:t>
            </a:r>
            <a:r>
              <a:rPr lang="zh-CN" altLang="en-US" sz="3600"/>
              <a:t>解法</a:t>
            </a:r>
            <a:endParaRPr lang="zh-CN" altLang="en-US" sz="3600"/>
          </a:p>
        </p:txBody>
      </p:sp>
      <p:sp>
        <p:nvSpPr>
          <p:cNvPr id="5" name="文本框 4"/>
          <p:cNvSpPr txBox="1"/>
          <p:nvPr/>
        </p:nvSpPr>
        <p:spPr>
          <a:xfrm>
            <a:off x="530225" y="2036445"/>
            <a:ext cx="10938510" cy="3423285"/>
          </a:xfrm>
          <a:prstGeom prst="rect">
            <a:avLst/>
          </a:prstGeom>
          <a:noFill/>
        </p:spPr>
        <p:txBody>
          <a:bodyPr wrap="square" rtlCol="0">
            <a:noAutofit/>
          </a:bodyPr>
          <a:p>
            <a:pPr marL="285750" indent="-285750" fontAlgn="auto">
              <a:lnSpc>
                <a:spcPct val="200000"/>
              </a:lnSpc>
              <a:buFont typeface="Wingdings" panose="05000000000000000000" charset="0"/>
              <a:buChar char="l"/>
            </a:pPr>
            <a:r>
              <a:rPr lang="zh-CN" altLang="en-US" sz="2400" b="1"/>
              <a:t>前置说明</a:t>
            </a:r>
            <a:r>
              <a:rPr lang="zh-CN" altLang="en-US" sz="2400"/>
              <a:t>：基于优化的方法和解析暴力的方法有很大的不同。我们基于优化使用求解器更多的是求解出速度（虽然也可以求解路径点用位置控制），进而对机械臂进行速度控制。而题干要求我们输出的是路径点，因此针对第二个要求，即</a:t>
            </a:r>
            <a:r>
              <a:rPr lang="zh-CN" altLang="en-US" sz="2400" b="1">
                <a:sym typeface="+mn-ea"/>
              </a:rPr>
              <a:t>机械臂运行的路径长度应尽可能短</a:t>
            </a:r>
            <a:r>
              <a:rPr lang="zh-CN" altLang="en-US" sz="2400">
                <a:sym typeface="+mn-ea"/>
              </a:rPr>
              <a:t>，就要重新转换思想。</a:t>
            </a:r>
            <a:endParaRPr lang="zh-CN" altLang="en-US" sz="2400">
              <a:sym typeface="+mn-ea"/>
            </a:endParaRPr>
          </a:p>
          <a:p>
            <a:pPr indent="0" fontAlgn="auto">
              <a:lnSpc>
                <a:spcPct val="200000"/>
              </a:lnSpc>
              <a:buFont typeface="Wingdings" panose="05000000000000000000" charset="0"/>
              <a:buNone/>
            </a:pPr>
            <a:endParaRPr lang="zh-CN" altLang="en-US" sz="2400"/>
          </a:p>
          <a:p>
            <a:pPr marL="285750" indent="-285750" fontAlgn="auto">
              <a:lnSpc>
                <a:spcPct val="200000"/>
              </a:lnSpc>
              <a:buFont typeface="Wingdings" panose="05000000000000000000" charset="0"/>
              <a:buChar char="l"/>
            </a:pPr>
            <a:endParaRPr lang="zh-CN" altLang="en-US" sz="2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四、基于优化的解法</a:t>
            </a:r>
            <a:endParaRPr lang="zh-CN" altLang="en-US" sz="3600"/>
          </a:p>
        </p:txBody>
      </p:sp>
      <p:sp>
        <p:nvSpPr>
          <p:cNvPr id="5" name="文本框 4"/>
          <p:cNvSpPr txBox="1"/>
          <p:nvPr/>
        </p:nvSpPr>
        <p:spPr>
          <a:xfrm>
            <a:off x="626745" y="1451610"/>
            <a:ext cx="10938510" cy="4697730"/>
          </a:xfrm>
          <a:prstGeom prst="rect">
            <a:avLst/>
          </a:prstGeom>
          <a:noFill/>
        </p:spPr>
        <p:txBody>
          <a:bodyPr wrap="square" rtlCol="0">
            <a:noAutofit/>
          </a:bodyPr>
          <a:p>
            <a:pPr marL="285750" indent="-285750" fontAlgn="auto">
              <a:lnSpc>
                <a:spcPct val="150000"/>
              </a:lnSpc>
              <a:buFont typeface="Wingdings" panose="05000000000000000000" charset="0"/>
              <a:buChar char="l"/>
            </a:pPr>
            <a:r>
              <a:rPr lang="zh-CN" altLang="en-US" sz="2400" b="1"/>
              <a:t>解决方法</a:t>
            </a:r>
            <a:r>
              <a:rPr lang="zh-CN" altLang="en-US" sz="2400"/>
              <a:t>：首先要明确我们要做的是速度控制，所以就要去限定机械臂末端的速度向量。</a:t>
            </a:r>
            <a:endParaRPr lang="zh-CN" altLang="en-US" sz="2400"/>
          </a:p>
          <a:p>
            <a:pPr marL="742950" lvl="1" indent="-285750" fontAlgn="auto">
              <a:lnSpc>
                <a:spcPct val="150000"/>
              </a:lnSpc>
              <a:buFont typeface="Wingdings" panose="05000000000000000000" charset="0"/>
              <a:buChar char="l"/>
            </a:pPr>
            <a:r>
              <a:rPr lang="zh-CN" altLang="en-US" sz="2400"/>
              <a:t>这里我做的是在机械臂末端</a:t>
            </a:r>
            <a:r>
              <a:rPr lang="zh-CN" altLang="en-US" sz="2400" b="1"/>
              <a:t>以圆的法向和径向建系</a:t>
            </a:r>
            <a:r>
              <a:rPr lang="zh-CN" altLang="en-US" sz="2400"/>
              <a:t>，那么末端速度就是两者的分量</a:t>
            </a:r>
            <a:endParaRPr lang="zh-CN" altLang="en-US" sz="2400"/>
          </a:p>
          <a:p>
            <a:pPr lvl="0" indent="0" fontAlgn="auto">
              <a:lnSpc>
                <a:spcPct val="150000"/>
              </a:lnSpc>
              <a:buFont typeface="Wingdings" panose="05000000000000000000" charset="0"/>
              <a:buNone/>
            </a:pPr>
            <a:r>
              <a:rPr lang="zh-CN" altLang="en-US" sz="2400"/>
              <a:t>然后我根据末端位置距离圆上最近点的欧式距离，来限制机械臂末端坐标系在</a:t>
            </a:r>
            <a:r>
              <a:rPr lang="zh-CN" altLang="en-US" sz="2400">
                <a:sym typeface="+mn-ea"/>
              </a:rPr>
              <a:t>圆</a:t>
            </a:r>
            <a:r>
              <a:rPr lang="en-US" altLang="zh-CN" sz="2400">
                <a:sym typeface="+mn-ea"/>
              </a:rPr>
              <a:t> </a:t>
            </a:r>
            <a:r>
              <a:rPr lang="zh-CN" altLang="en-US" sz="2400">
                <a:sym typeface="+mn-ea"/>
              </a:rPr>
              <a:t>的法向和径向上的速度分量。总的来说就</a:t>
            </a:r>
            <a:r>
              <a:rPr lang="zh-CN" altLang="en-US" sz="2400">
                <a:sym typeface="+mn-ea"/>
              </a:rPr>
              <a:t>是：</a:t>
            </a:r>
            <a:endParaRPr lang="zh-CN" altLang="en-US" sz="2400">
              <a:sym typeface="+mn-ea"/>
            </a:endParaRPr>
          </a:p>
          <a:p>
            <a:pPr lvl="1" indent="0" fontAlgn="auto">
              <a:lnSpc>
                <a:spcPct val="150000"/>
              </a:lnSpc>
              <a:buFont typeface="Wingdings" panose="05000000000000000000" charset="0"/>
              <a:buChar char="l"/>
            </a:pPr>
            <a:r>
              <a:rPr lang="zh-CN" altLang="en-US" sz="2400">
                <a:sym typeface="+mn-ea"/>
              </a:rPr>
              <a:t>当末端在圆上时，只给径向速度，且距离圆越近速度越小。</a:t>
            </a:r>
            <a:endParaRPr lang="zh-CN" altLang="en-US" sz="2400">
              <a:sym typeface="+mn-ea"/>
            </a:endParaRPr>
          </a:p>
          <a:p>
            <a:pPr lvl="1" indent="0" fontAlgn="auto">
              <a:lnSpc>
                <a:spcPct val="150000"/>
              </a:lnSpc>
              <a:buFont typeface="Wingdings" panose="05000000000000000000" charset="0"/>
              <a:buChar char="l"/>
            </a:pPr>
            <a:r>
              <a:rPr lang="zh-CN" altLang="en-US" sz="2400">
                <a:sym typeface="+mn-ea"/>
              </a:rPr>
              <a:t>当末端不在圆上时，只给法向速度。</a:t>
            </a:r>
            <a:endParaRPr lang="zh-CN" altLang="en-US" sz="2400">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四、基于优化的解法</a:t>
            </a:r>
            <a:endParaRPr lang="zh-CN" altLang="en-US" sz="3600"/>
          </a:p>
        </p:txBody>
      </p:sp>
      <p:pic>
        <p:nvPicPr>
          <p:cNvPr id="3" name="图片 2"/>
          <p:cNvPicPr>
            <a:picLocks noChangeAspect="1"/>
          </p:cNvPicPr>
          <p:nvPr/>
        </p:nvPicPr>
        <p:blipFill>
          <a:blip r:embed="rId1"/>
          <a:stretch>
            <a:fillRect/>
          </a:stretch>
        </p:blipFill>
        <p:spPr>
          <a:xfrm>
            <a:off x="2781935" y="1296035"/>
            <a:ext cx="6090285" cy="3296920"/>
          </a:xfrm>
          <a:prstGeom prst="rect">
            <a:avLst/>
          </a:prstGeom>
          <a:ln>
            <a:solidFill>
              <a:schemeClr val="tx1"/>
            </a:solidFill>
          </a:ln>
        </p:spPr>
      </p:pic>
      <p:pic>
        <p:nvPicPr>
          <p:cNvPr id="4" name="图片 3"/>
          <p:cNvPicPr>
            <a:picLocks noChangeAspect="1"/>
          </p:cNvPicPr>
          <p:nvPr/>
        </p:nvPicPr>
        <p:blipFill>
          <a:blip r:embed="rId2"/>
          <a:stretch>
            <a:fillRect/>
          </a:stretch>
        </p:blipFill>
        <p:spPr>
          <a:xfrm>
            <a:off x="1253490" y="4794250"/>
            <a:ext cx="9685020" cy="212979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四、基于优化的解法</a:t>
            </a:r>
            <a:endParaRPr lang="zh-CN" altLang="en-US" sz="3600"/>
          </a:p>
        </p:txBody>
      </p:sp>
      <p:sp>
        <p:nvSpPr>
          <p:cNvPr id="5" name="文本框 4"/>
          <p:cNvSpPr txBox="1"/>
          <p:nvPr/>
        </p:nvSpPr>
        <p:spPr>
          <a:xfrm>
            <a:off x="540385" y="1288415"/>
            <a:ext cx="11216005" cy="5301615"/>
          </a:xfrm>
          <a:prstGeom prst="rect">
            <a:avLst/>
          </a:prstGeom>
          <a:noFill/>
        </p:spPr>
        <p:txBody>
          <a:bodyPr wrap="square" rtlCol="0">
            <a:noAutofit/>
          </a:bodyPr>
          <a:p>
            <a:pPr marL="285750" indent="-285750" fontAlgn="auto">
              <a:lnSpc>
                <a:spcPct val="200000"/>
              </a:lnSpc>
              <a:buFont typeface="Wingdings" panose="05000000000000000000" charset="0"/>
              <a:buChar char="l"/>
            </a:pPr>
            <a:r>
              <a:rPr lang="zh-CN" altLang="en-US" sz="2400" b="1">
                <a:sym typeface="+mn-ea"/>
              </a:rPr>
              <a:t>基本流程</a:t>
            </a:r>
            <a:r>
              <a:rPr lang="zh-CN" altLang="en-US" sz="2400">
                <a:sym typeface="+mn-ea"/>
              </a:rPr>
              <a:t>：</a:t>
            </a:r>
            <a:endParaRPr lang="zh-CN" altLang="en-US" sz="2400">
              <a:sym typeface="+mn-ea"/>
            </a:endParaRPr>
          </a:p>
          <a:p>
            <a:pPr marL="742950" lvl="1" indent="-285750" fontAlgn="auto">
              <a:lnSpc>
                <a:spcPct val="200000"/>
              </a:lnSpc>
              <a:buFont typeface="Wingdings" panose="05000000000000000000" charset="0"/>
              <a:buChar char="l"/>
            </a:pPr>
            <a:r>
              <a:rPr lang="zh-CN" altLang="en-US" sz="2400">
                <a:sym typeface="+mn-ea"/>
              </a:rPr>
              <a:t>针对基于优化的解法，我主要使用的是</a:t>
            </a:r>
            <a:r>
              <a:rPr lang="en-US" altLang="zh-CN" sz="2400">
                <a:sym typeface="+mn-ea"/>
              </a:rPr>
              <a:t> QP </a:t>
            </a:r>
            <a:r>
              <a:rPr lang="zh-CN" altLang="en-US" sz="2400">
                <a:sym typeface="+mn-ea"/>
              </a:rPr>
              <a:t>求解器，将平面三自由度机械臂的规划问题转化为二次规划的</a:t>
            </a:r>
            <a:r>
              <a:rPr lang="en-US" altLang="zh-CN" sz="2400">
                <a:sym typeface="+mn-ea"/>
              </a:rPr>
              <a:t> QP </a:t>
            </a:r>
            <a:r>
              <a:rPr lang="zh-CN" altLang="en-US" sz="2400">
                <a:sym typeface="+mn-ea"/>
              </a:rPr>
              <a:t>问题。</a:t>
            </a:r>
            <a:endParaRPr lang="zh-CN" altLang="en-US" sz="2400">
              <a:sym typeface="+mn-ea"/>
            </a:endParaRPr>
          </a:p>
          <a:p>
            <a:pPr marL="742950" lvl="1" indent="-285750" fontAlgn="auto">
              <a:lnSpc>
                <a:spcPct val="200000"/>
              </a:lnSpc>
              <a:buFont typeface="Wingdings" panose="05000000000000000000" charset="0"/>
              <a:buChar char="l"/>
            </a:pPr>
            <a:r>
              <a:rPr lang="zh-CN" altLang="en-US" sz="2400">
                <a:sym typeface="+mn-ea"/>
              </a:rPr>
              <a:t>针对当前给定的问题，我的主要想法是将</a:t>
            </a:r>
            <a:r>
              <a:rPr lang="zh-CN" altLang="en-US" sz="2400" b="1">
                <a:sym typeface="+mn-ea"/>
              </a:rPr>
              <a:t>决策变量</a:t>
            </a:r>
            <a:r>
              <a:rPr lang="zh-CN" altLang="en-US" sz="2400">
                <a:sym typeface="+mn-ea"/>
              </a:rPr>
              <a:t>设为三个关节的角速度，</a:t>
            </a:r>
            <a:r>
              <a:rPr lang="zh-CN" altLang="en-US" sz="2400" b="1">
                <a:sym typeface="+mn-ea"/>
              </a:rPr>
              <a:t>优化目标</a:t>
            </a:r>
            <a:r>
              <a:rPr lang="zh-CN" altLang="en-US" sz="2400">
                <a:sym typeface="+mn-ea"/>
              </a:rPr>
              <a:t>则是让</a:t>
            </a:r>
            <a:r>
              <a:rPr lang="en-US" altLang="zh-CN" sz="2400">
                <a:sym typeface="+mn-ea"/>
              </a:rPr>
              <a:t> QP </a:t>
            </a:r>
            <a:r>
              <a:rPr lang="zh-CN" altLang="en-US" sz="2400">
                <a:sym typeface="+mn-ea"/>
              </a:rPr>
              <a:t>最终输出期望速度</a:t>
            </a:r>
            <a:r>
              <a:rPr lang="en-US" altLang="zh-CN" sz="2400">
                <a:sym typeface="+mn-ea"/>
              </a:rPr>
              <a:t> Expected_v</a:t>
            </a:r>
            <a:r>
              <a:rPr lang="zh-CN" altLang="en-US" sz="2400">
                <a:sym typeface="+mn-ea"/>
              </a:rPr>
              <a:t>。</a:t>
            </a:r>
            <a:endParaRPr lang="zh-CN" altLang="en-US" sz="2400">
              <a:sym typeface="+mn-ea"/>
            </a:endParaRPr>
          </a:p>
          <a:p>
            <a:pPr marL="742950" lvl="1" indent="-285750" fontAlgn="auto">
              <a:lnSpc>
                <a:spcPct val="200000"/>
              </a:lnSpc>
              <a:buFont typeface="Wingdings" panose="05000000000000000000" charset="0"/>
              <a:buChar char="l"/>
            </a:pPr>
            <a:r>
              <a:rPr lang="zh-CN" altLang="en-US" sz="2400">
                <a:sym typeface="+mn-ea"/>
              </a:rPr>
              <a:t>最终，我使用了两种方法来构建</a:t>
            </a:r>
            <a:r>
              <a:rPr lang="en-US" altLang="zh-CN" sz="2400">
                <a:sym typeface="+mn-ea"/>
              </a:rPr>
              <a:t> QP </a:t>
            </a:r>
            <a:r>
              <a:rPr lang="zh-CN" altLang="en-US" sz="2400">
                <a:sym typeface="+mn-ea"/>
              </a:rPr>
              <a:t>问题：一种是将期望速度</a:t>
            </a:r>
            <a:r>
              <a:rPr lang="en-US" altLang="zh-CN" sz="2400">
                <a:sym typeface="+mn-ea"/>
              </a:rPr>
              <a:t> Expected_v </a:t>
            </a:r>
            <a:r>
              <a:rPr lang="zh-CN" altLang="en-US" sz="2400">
                <a:sym typeface="+mn-ea"/>
              </a:rPr>
              <a:t>加到目标函数中，另外一种是将期望速度</a:t>
            </a:r>
            <a:r>
              <a:rPr lang="en-US" altLang="zh-CN" sz="2400">
                <a:sym typeface="+mn-ea"/>
              </a:rPr>
              <a:t> Expected_v </a:t>
            </a:r>
            <a:r>
              <a:rPr lang="zh-CN" altLang="en-US" sz="2400">
                <a:sym typeface="+mn-ea"/>
              </a:rPr>
              <a:t>加到等式约束中。</a:t>
            </a:r>
            <a:endParaRPr lang="zh-CN" altLang="en-US" sz="2400">
              <a:sym typeface="+mn-ea"/>
            </a:endParaRPr>
          </a:p>
          <a:p>
            <a:pPr marL="285750" indent="-285750" fontAlgn="auto">
              <a:lnSpc>
                <a:spcPct val="150000"/>
              </a:lnSpc>
              <a:buFont typeface="Wingdings" panose="05000000000000000000" charset="0"/>
              <a:buChar char="l"/>
            </a:pPr>
            <a:endParaRPr lang="en-US" altLang="zh-CN" sz="2400">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四、基于优化的解法</a:t>
            </a:r>
            <a:endParaRPr lang="zh-CN" altLang="en-US" sz="3600"/>
          </a:p>
        </p:txBody>
      </p:sp>
      <p:pic>
        <p:nvPicPr>
          <p:cNvPr id="3" name="图片 2"/>
          <p:cNvPicPr>
            <a:picLocks noChangeAspect="1"/>
          </p:cNvPicPr>
          <p:nvPr/>
        </p:nvPicPr>
        <p:blipFill>
          <a:blip r:embed="rId1"/>
          <a:stretch>
            <a:fillRect/>
          </a:stretch>
        </p:blipFill>
        <p:spPr>
          <a:xfrm>
            <a:off x="1876425" y="1997710"/>
            <a:ext cx="9222105" cy="4645660"/>
          </a:xfrm>
          <a:prstGeom prst="rect">
            <a:avLst/>
          </a:prstGeom>
        </p:spPr>
      </p:pic>
      <p:sp>
        <p:nvSpPr>
          <p:cNvPr id="4" name="文本框 3"/>
          <p:cNvSpPr txBox="1"/>
          <p:nvPr/>
        </p:nvSpPr>
        <p:spPr>
          <a:xfrm>
            <a:off x="434340" y="1320800"/>
            <a:ext cx="7077075" cy="521970"/>
          </a:xfrm>
          <a:prstGeom prst="rect">
            <a:avLst/>
          </a:prstGeom>
          <a:noFill/>
        </p:spPr>
        <p:txBody>
          <a:bodyPr wrap="square" rtlCol="0">
            <a:spAutoFit/>
          </a:bodyPr>
          <a:p>
            <a:r>
              <a:rPr lang="zh-CN" altLang="en-US" sz="2800" b="1"/>
              <a:t>将期望速度</a:t>
            </a:r>
            <a:r>
              <a:rPr lang="en-US" altLang="zh-CN" sz="2800" b="1"/>
              <a:t> Expected_v </a:t>
            </a:r>
            <a:r>
              <a:rPr lang="zh-CN" altLang="en-US" sz="2800" b="1"/>
              <a:t>加到目标函数中</a:t>
            </a:r>
            <a:endParaRPr lang="zh-CN" altLang="en-US" sz="2800"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四、基于优化的解法</a:t>
            </a:r>
            <a:endParaRPr lang="zh-CN" altLang="en-US" sz="3600"/>
          </a:p>
        </p:txBody>
      </p:sp>
      <p:sp>
        <p:nvSpPr>
          <p:cNvPr id="4" name="文本框 3"/>
          <p:cNvSpPr txBox="1"/>
          <p:nvPr/>
        </p:nvSpPr>
        <p:spPr>
          <a:xfrm>
            <a:off x="434340" y="1320800"/>
            <a:ext cx="7077075" cy="521970"/>
          </a:xfrm>
          <a:prstGeom prst="rect">
            <a:avLst/>
          </a:prstGeom>
          <a:noFill/>
        </p:spPr>
        <p:txBody>
          <a:bodyPr wrap="square" rtlCol="0">
            <a:spAutoFit/>
          </a:bodyPr>
          <a:p>
            <a:r>
              <a:rPr lang="zh-CN" altLang="en-US" sz="2800" b="1"/>
              <a:t>将期望速度</a:t>
            </a:r>
            <a:r>
              <a:rPr lang="en-US" altLang="zh-CN" sz="2800" b="1"/>
              <a:t> Expected_v </a:t>
            </a:r>
            <a:r>
              <a:rPr lang="zh-CN" altLang="en-US" sz="2800" b="1"/>
              <a:t>加到等式约束中</a:t>
            </a:r>
            <a:endParaRPr lang="zh-CN" altLang="en-US" sz="2800" b="1"/>
          </a:p>
        </p:txBody>
      </p:sp>
      <p:pic>
        <p:nvPicPr>
          <p:cNvPr id="7" name="图片 6"/>
          <p:cNvPicPr>
            <a:picLocks noChangeAspect="1"/>
          </p:cNvPicPr>
          <p:nvPr/>
        </p:nvPicPr>
        <p:blipFill>
          <a:blip r:embed="rId1"/>
          <a:stretch>
            <a:fillRect/>
          </a:stretch>
        </p:blipFill>
        <p:spPr>
          <a:xfrm>
            <a:off x="167640" y="2534285"/>
            <a:ext cx="5338445" cy="3397250"/>
          </a:xfrm>
          <a:prstGeom prst="rect">
            <a:avLst/>
          </a:prstGeom>
        </p:spPr>
      </p:pic>
      <p:pic>
        <p:nvPicPr>
          <p:cNvPr id="8" name="图片 7"/>
          <p:cNvPicPr>
            <a:picLocks noChangeAspect="1"/>
          </p:cNvPicPr>
          <p:nvPr/>
        </p:nvPicPr>
        <p:blipFill>
          <a:blip r:embed="rId2"/>
          <a:stretch>
            <a:fillRect/>
          </a:stretch>
        </p:blipFill>
        <p:spPr>
          <a:xfrm>
            <a:off x="6038850" y="2534285"/>
            <a:ext cx="6045835" cy="26752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OptimalPlanning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OptimalPlanning2">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OptimalPlanning3">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t>五、基于</a:t>
            </a:r>
            <a:r>
              <a:rPr lang="zh-CN" altLang="en-US" sz="3600"/>
              <a:t>采样的</a:t>
            </a:r>
            <a:r>
              <a:rPr lang="zh-CN" altLang="en-US" sz="3600"/>
              <a:t>解法</a:t>
            </a:r>
            <a:endParaRPr lang="zh-CN" altLang="en-US" sz="3600"/>
          </a:p>
        </p:txBody>
      </p:sp>
      <p:sp>
        <p:nvSpPr>
          <p:cNvPr id="3" name="文本框 2"/>
          <p:cNvSpPr txBox="1"/>
          <p:nvPr/>
        </p:nvSpPr>
        <p:spPr>
          <a:xfrm>
            <a:off x="339090" y="1202055"/>
            <a:ext cx="11302365" cy="5463540"/>
          </a:xfrm>
          <a:prstGeom prst="rect">
            <a:avLst/>
          </a:prstGeom>
          <a:noFill/>
        </p:spPr>
        <p:txBody>
          <a:bodyPr wrap="square" rtlCol="0">
            <a:noAutofit/>
          </a:bodyPr>
          <a:p>
            <a:pPr marL="285750" indent="-285750" fontAlgn="auto">
              <a:lnSpc>
                <a:spcPct val="150000"/>
              </a:lnSpc>
              <a:buFont typeface="Wingdings" panose="05000000000000000000" charset="0"/>
              <a:buChar char="l"/>
            </a:pPr>
            <a:r>
              <a:rPr lang="zh-CN" altLang="en-US" sz="2400" b="1">
                <a:sym typeface="+mn-ea"/>
              </a:rPr>
              <a:t>过程中遇到</a:t>
            </a:r>
            <a:r>
              <a:rPr lang="zh-CN" altLang="en-US" sz="2400" b="1">
                <a:sym typeface="+mn-ea"/>
              </a:rPr>
              <a:t>的难点</a:t>
            </a:r>
            <a:r>
              <a:rPr lang="zh-CN" altLang="en-US" sz="2400">
                <a:sym typeface="+mn-ea"/>
              </a:rPr>
              <a:t>：</a:t>
            </a:r>
            <a:endParaRPr lang="zh-CN" altLang="en-US" sz="2400">
              <a:sym typeface="+mn-ea"/>
            </a:endParaRPr>
          </a:p>
          <a:p>
            <a:pPr marL="742950" lvl="1" indent="-285750" fontAlgn="auto">
              <a:lnSpc>
                <a:spcPct val="150000"/>
              </a:lnSpc>
              <a:buFont typeface="Wingdings" panose="05000000000000000000" charset="0"/>
              <a:buChar char="l"/>
            </a:pPr>
            <a:r>
              <a:rPr lang="zh-CN" altLang="en-US" sz="2400">
                <a:sym typeface="+mn-ea"/>
              </a:rPr>
              <a:t>（</a:t>
            </a:r>
            <a:r>
              <a:rPr lang="en-US" altLang="zh-CN" sz="2400">
                <a:sym typeface="+mn-ea"/>
              </a:rPr>
              <a:t>1</a:t>
            </a:r>
            <a:r>
              <a:rPr lang="zh-CN" altLang="en-US" sz="2400">
                <a:sym typeface="+mn-ea"/>
              </a:rPr>
              <a:t>）我调研到基于采样的路径规划更多的应用场景是在单个目标点的情况，即我们只需要到达一个指定点即可。而我们的目标是画完整个圆弧，这个目标很难量化。</a:t>
            </a:r>
            <a:endParaRPr lang="zh-CN" altLang="en-US" sz="2400">
              <a:sym typeface="+mn-ea"/>
            </a:endParaRPr>
          </a:p>
          <a:p>
            <a:pPr marL="742950" lvl="1" indent="-285750" fontAlgn="auto">
              <a:lnSpc>
                <a:spcPct val="150000"/>
              </a:lnSpc>
              <a:buFont typeface="Wingdings" panose="05000000000000000000" charset="0"/>
              <a:buChar char="l"/>
            </a:pPr>
            <a:r>
              <a:rPr lang="zh-CN" altLang="en-US" sz="2400">
                <a:sym typeface="+mn-ea"/>
              </a:rPr>
              <a:t>（</a:t>
            </a:r>
            <a:r>
              <a:rPr lang="en-US" altLang="zh-CN" sz="2400">
                <a:sym typeface="+mn-ea"/>
              </a:rPr>
              <a:t>2</a:t>
            </a:r>
            <a:r>
              <a:rPr lang="zh-CN" altLang="en-US" sz="2400">
                <a:sym typeface="+mn-ea"/>
              </a:rPr>
              <a:t>）其次的话我也想过用多边形拟合圆来采样点，然后根据采样点的顺序作目的点序列，然后用基于采样的解法来以此到达每个目标点。但是这样做感觉和之前的解析暴力差不多，反而</a:t>
            </a:r>
            <a:r>
              <a:rPr lang="zh-CN" altLang="en-US" sz="2400">
                <a:sym typeface="+mn-ea"/>
              </a:rPr>
              <a:t>更复杂了。</a:t>
            </a:r>
            <a:endParaRPr lang="zh-CN" altLang="en-US" sz="2400">
              <a:sym typeface="+mn-ea"/>
            </a:endParaRPr>
          </a:p>
          <a:p>
            <a:pPr marL="742950" lvl="1" indent="-285750" fontAlgn="auto">
              <a:lnSpc>
                <a:spcPct val="150000"/>
              </a:lnSpc>
              <a:buFont typeface="Wingdings" panose="05000000000000000000" charset="0"/>
              <a:buChar char="l"/>
            </a:pPr>
            <a:r>
              <a:rPr lang="zh-CN" altLang="en-US" sz="2400">
                <a:sym typeface="+mn-ea"/>
              </a:rPr>
              <a:t>（</a:t>
            </a:r>
            <a:r>
              <a:rPr lang="en-US" altLang="zh-CN" sz="2400">
                <a:sym typeface="+mn-ea"/>
              </a:rPr>
              <a:t>3</a:t>
            </a:r>
            <a:r>
              <a:rPr lang="zh-CN" altLang="en-US" sz="2400">
                <a:sym typeface="+mn-ea"/>
              </a:rPr>
              <a:t>）我个人觉得基于采样的解法的重要之处在于代价函数的构建，正如我们之前构建</a:t>
            </a:r>
            <a:r>
              <a:rPr lang="en-US" altLang="zh-CN" sz="2400">
                <a:sym typeface="+mn-ea"/>
              </a:rPr>
              <a:t>QP</a:t>
            </a:r>
            <a:r>
              <a:rPr lang="zh-CN" altLang="en-US" sz="2400">
                <a:sym typeface="+mn-ea"/>
              </a:rPr>
              <a:t>优化问题一样。而这里的节点之间的代价函数构建我目标没有</a:t>
            </a:r>
            <a:r>
              <a:rPr lang="zh-CN" altLang="en-US" sz="2400">
                <a:sym typeface="+mn-ea"/>
              </a:rPr>
              <a:t>思路。</a:t>
            </a:r>
            <a:endParaRPr lang="zh-CN" altLang="en-US" sz="2400">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目录</a:t>
            </a:r>
            <a:endParaRPr lang="zh-CN" altLang="en-US"/>
          </a:p>
        </p:txBody>
      </p:sp>
      <p:sp>
        <p:nvSpPr>
          <p:cNvPr id="3" name="内容占位符 2"/>
          <p:cNvSpPr>
            <a:spLocks noGrp="1"/>
          </p:cNvSpPr>
          <p:nvPr>
            <p:ph idx="1"/>
          </p:nvPr>
        </p:nvSpPr>
        <p:spPr/>
        <p:txBody>
          <a:bodyPr/>
          <a:p>
            <a:pPr marL="0" indent="0" fontAlgn="auto">
              <a:lnSpc>
                <a:spcPct val="150000"/>
              </a:lnSpc>
              <a:buNone/>
            </a:pPr>
            <a:r>
              <a:rPr lang="zh-CN" altLang="en-US"/>
              <a:t>一、完成</a:t>
            </a:r>
            <a:r>
              <a:rPr lang="zh-CN" altLang="en-US"/>
              <a:t>进度</a:t>
            </a:r>
            <a:endParaRPr lang="zh-CN" altLang="en-US"/>
          </a:p>
          <a:p>
            <a:pPr marL="0" indent="0" fontAlgn="auto">
              <a:lnSpc>
                <a:spcPct val="150000"/>
              </a:lnSpc>
              <a:buNone/>
            </a:pPr>
            <a:r>
              <a:rPr lang="zh-CN" altLang="en-US"/>
              <a:t>二、题目</a:t>
            </a:r>
            <a:r>
              <a:rPr lang="zh-CN" altLang="en-US"/>
              <a:t>解析</a:t>
            </a:r>
            <a:endParaRPr lang="zh-CN" altLang="en-US"/>
          </a:p>
          <a:p>
            <a:pPr marL="0" indent="0" fontAlgn="auto">
              <a:lnSpc>
                <a:spcPct val="150000"/>
              </a:lnSpc>
              <a:buNone/>
            </a:pPr>
            <a:r>
              <a:rPr lang="zh-CN" altLang="en-US"/>
              <a:t>三、解析暴力的</a:t>
            </a:r>
            <a:r>
              <a:rPr lang="zh-CN" altLang="en-US"/>
              <a:t>解法</a:t>
            </a:r>
            <a:endParaRPr lang="zh-CN" altLang="en-US"/>
          </a:p>
          <a:p>
            <a:pPr marL="0" indent="0" fontAlgn="auto">
              <a:lnSpc>
                <a:spcPct val="150000"/>
              </a:lnSpc>
              <a:buNone/>
            </a:pPr>
            <a:r>
              <a:rPr lang="zh-CN" altLang="en-US"/>
              <a:t>四、基于优化的</a:t>
            </a:r>
            <a:r>
              <a:rPr lang="zh-CN" altLang="en-US"/>
              <a:t>解法</a:t>
            </a:r>
            <a:endParaRPr lang="zh-CN" altLang="en-US"/>
          </a:p>
          <a:p>
            <a:pPr marL="0" indent="0" fontAlgn="auto">
              <a:lnSpc>
                <a:spcPct val="150000"/>
              </a:lnSpc>
              <a:buNone/>
            </a:pPr>
            <a:r>
              <a:rPr lang="zh-CN" altLang="en-US"/>
              <a:t>五、基于</a:t>
            </a:r>
            <a:r>
              <a:rPr lang="zh-CN" altLang="en-US"/>
              <a:t>采样的解法</a:t>
            </a: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t>一、完成</a:t>
            </a:r>
            <a:r>
              <a:rPr lang="zh-CN" altLang="en-US" sz="3600"/>
              <a:t>进度</a:t>
            </a:r>
            <a:endParaRPr lang="zh-CN" altLang="en-US" sz="3600"/>
          </a:p>
        </p:txBody>
      </p:sp>
      <p:sp>
        <p:nvSpPr>
          <p:cNvPr id="3" name="文本框 2"/>
          <p:cNvSpPr txBox="1"/>
          <p:nvPr/>
        </p:nvSpPr>
        <p:spPr>
          <a:xfrm>
            <a:off x="531495" y="1368425"/>
            <a:ext cx="10938510" cy="5096510"/>
          </a:xfrm>
          <a:prstGeom prst="rect">
            <a:avLst/>
          </a:prstGeom>
          <a:noFill/>
        </p:spPr>
        <p:txBody>
          <a:bodyPr wrap="square" rtlCol="0">
            <a:noAutofit/>
          </a:bodyPr>
          <a:p>
            <a:pPr marL="285750" lvl="0" indent="-285750" fontAlgn="auto">
              <a:lnSpc>
                <a:spcPct val="200000"/>
              </a:lnSpc>
              <a:buFont typeface="Wingdings" panose="05000000000000000000" charset="0"/>
              <a:buChar char="l"/>
            </a:pPr>
            <a:r>
              <a:rPr lang="zh-CN" altLang="en-US" sz="2400" b="1"/>
              <a:t>完成时间</a:t>
            </a:r>
            <a:r>
              <a:rPr lang="zh-CN" altLang="en-US" sz="2400"/>
              <a:t>：</a:t>
            </a:r>
            <a:r>
              <a:rPr lang="en-US" altLang="zh-CN" sz="2400"/>
              <a:t>2025.5.6-2025.5.16</a:t>
            </a:r>
            <a:endParaRPr lang="en-US" altLang="zh-CN" sz="2400"/>
          </a:p>
          <a:p>
            <a:pPr marL="285750" lvl="0" indent="-285750" fontAlgn="auto">
              <a:lnSpc>
                <a:spcPct val="200000"/>
              </a:lnSpc>
              <a:buFont typeface="Wingdings" panose="05000000000000000000" charset="0"/>
              <a:buChar char="l"/>
            </a:pPr>
            <a:r>
              <a:rPr lang="zh-CN" altLang="en-US" sz="2400" b="1"/>
              <a:t>使用工具</a:t>
            </a:r>
            <a:r>
              <a:rPr lang="zh-CN" altLang="en-US" sz="2400"/>
              <a:t>：</a:t>
            </a:r>
            <a:r>
              <a:rPr lang="en-US" altLang="zh-CN" sz="2400"/>
              <a:t>Python</a:t>
            </a:r>
            <a:r>
              <a:rPr lang="zh-CN" altLang="en-US" sz="2400"/>
              <a:t>语言和</a:t>
            </a:r>
            <a:r>
              <a:rPr lang="en-US" altLang="zh-CN" sz="2400"/>
              <a:t>roboticstoolbox</a:t>
            </a:r>
            <a:r>
              <a:rPr lang="zh-CN" altLang="en-US" sz="2400"/>
              <a:t>、</a:t>
            </a:r>
            <a:r>
              <a:rPr lang="en-US" altLang="zh-CN" sz="2400"/>
              <a:t>qpsolvers</a:t>
            </a:r>
            <a:r>
              <a:rPr lang="zh-CN" altLang="en-US" sz="2400"/>
              <a:t>、</a:t>
            </a:r>
            <a:r>
              <a:rPr lang="en-US" altLang="zh-CN" sz="2400"/>
              <a:t>matplotlib</a:t>
            </a:r>
            <a:r>
              <a:rPr lang="zh-CN" altLang="en-US" sz="2400"/>
              <a:t>等第三方库</a:t>
            </a:r>
            <a:endParaRPr lang="en-US" altLang="zh-CN" sz="2400"/>
          </a:p>
          <a:p>
            <a:pPr marL="285750" lvl="0" indent="-285750" fontAlgn="auto">
              <a:lnSpc>
                <a:spcPct val="200000"/>
              </a:lnSpc>
              <a:buFont typeface="Wingdings" panose="05000000000000000000" charset="0"/>
              <a:buChar char="l"/>
            </a:pPr>
            <a:r>
              <a:rPr lang="zh-CN" altLang="en-US" sz="2400" b="1"/>
              <a:t>完成内容</a:t>
            </a:r>
            <a:r>
              <a:rPr lang="zh-CN" altLang="en-US" sz="2400"/>
              <a:t>：</a:t>
            </a:r>
            <a:r>
              <a:rPr lang="en-US" altLang="zh-CN" sz="2400"/>
              <a:t>	</a:t>
            </a:r>
            <a:endParaRPr lang="zh-CN" altLang="en-US" sz="2400"/>
          </a:p>
          <a:p>
            <a:pPr marL="742950" lvl="1" indent="-285750" fontAlgn="auto">
              <a:lnSpc>
                <a:spcPct val="200000"/>
              </a:lnSpc>
              <a:buFont typeface="Wingdings" panose="05000000000000000000" charset="0"/>
              <a:buChar char="l"/>
            </a:pPr>
            <a:r>
              <a:rPr lang="zh-CN" altLang="en-US" sz="2400"/>
              <a:t>（</a:t>
            </a:r>
            <a:r>
              <a:rPr lang="en-US" altLang="zh-CN" sz="2400"/>
              <a:t>1</a:t>
            </a:r>
            <a:r>
              <a:rPr lang="zh-CN" altLang="en-US" sz="2400"/>
              <a:t>）完成了解析暴力的解法和基于优化的解法，基于采样的解法写了几天之后由于比赛原因和缺乏思路就</a:t>
            </a:r>
            <a:r>
              <a:rPr lang="zh-CN" altLang="en-US" sz="2400"/>
              <a:t>暂且搁置了。</a:t>
            </a:r>
            <a:endParaRPr lang="zh-CN" altLang="en-US" sz="2400"/>
          </a:p>
          <a:p>
            <a:pPr marL="742950" lvl="1" indent="-285750" fontAlgn="auto">
              <a:lnSpc>
                <a:spcPct val="200000"/>
              </a:lnSpc>
              <a:buFont typeface="Wingdings" panose="05000000000000000000" charset="0"/>
              <a:buChar char="l"/>
            </a:pPr>
            <a:r>
              <a:rPr lang="zh-CN" altLang="en-US" sz="2400"/>
              <a:t>（</a:t>
            </a:r>
            <a:r>
              <a:rPr lang="en-US" altLang="zh-CN" sz="2400"/>
              <a:t>2</a:t>
            </a:r>
            <a:r>
              <a:rPr lang="zh-CN" altLang="en-US" sz="2400"/>
              <a:t>）只做了不考虑碰撞的情况。</a:t>
            </a:r>
            <a:endParaRPr lang="zh-CN" altLang="en-US" sz="2400"/>
          </a:p>
          <a:p>
            <a:pPr indent="0" fontAlgn="auto">
              <a:lnSpc>
                <a:spcPct val="200000"/>
              </a:lnSpc>
              <a:buFont typeface="Wingdings" panose="05000000000000000000" charset="0"/>
              <a:buNone/>
            </a:pPr>
            <a:endParaRPr lang="zh-CN" altLang="en-US" sz="2400"/>
          </a:p>
          <a:p>
            <a:pPr indent="0" fontAlgn="auto">
              <a:lnSpc>
                <a:spcPct val="200000"/>
              </a:lnSpc>
              <a:buFont typeface="Wingdings" panose="05000000000000000000" charset="0"/>
              <a:buNone/>
            </a:pPr>
            <a:endParaRPr lang="zh-CN" altLang="en-US"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t>二、题目解析</a:t>
            </a:r>
            <a:endParaRPr lang="zh-CN" altLang="en-US" sz="3600"/>
          </a:p>
        </p:txBody>
      </p:sp>
      <p:pic>
        <p:nvPicPr>
          <p:cNvPr id="5" name="图片 4" descr="problem"/>
          <p:cNvPicPr>
            <a:picLocks noChangeAspect="1"/>
          </p:cNvPicPr>
          <p:nvPr/>
        </p:nvPicPr>
        <p:blipFill>
          <a:blip r:embed="rId1"/>
          <a:stretch>
            <a:fillRect/>
          </a:stretch>
        </p:blipFill>
        <p:spPr>
          <a:xfrm>
            <a:off x="203835" y="1692275"/>
            <a:ext cx="6776085" cy="4239260"/>
          </a:xfrm>
          <a:prstGeom prst="rect">
            <a:avLst/>
          </a:prstGeom>
          <a:ln>
            <a:solidFill>
              <a:schemeClr val="tx2"/>
            </a:solidFill>
          </a:ln>
        </p:spPr>
      </p:pic>
      <p:sp>
        <p:nvSpPr>
          <p:cNvPr id="6" name="圆角矩形 5"/>
          <p:cNvSpPr/>
          <p:nvPr/>
        </p:nvSpPr>
        <p:spPr>
          <a:xfrm>
            <a:off x="8705850" y="2058035"/>
            <a:ext cx="2815590" cy="130302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视圆的大小应尽可能覆盖更多的圆弧</a:t>
            </a:r>
            <a:endParaRPr lang="zh-CN" altLang="en-US"/>
          </a:p>
        </p:txBody>
      </p:sp>
      <p:sp>
        <p:nvSpPr>
          <p:cNvPr id="7" name="圆角矩形 6"/>
          <p:cNvSpPr/>
          <p:nvPr/>
        </p:nvSpPr>
        <p:spPr>
          <a:xfrm>
            <a:off x="8705850" y="4349115"/>
            <a:ext cx="2815590" cy="1303020"/>
          </a:xfrm>
          <a:prstGeom prst="roundRect">
            <a:avLst/>
          </a:prstGeom>
          <a:solidFill>
            <a:srgbClr val="00B0F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机械臂运行的路径长度应尽可能短</a:t>
            </a:r>
            <a:endParaRPr lang="zh-CN" altLang="en-US"/>
          </a:p>
        </p:txBody>
      </p:sp>
      <p:sp>
        <p:nvSpPr>
          <p:cNvPr id="8" name="右箭头 7"/>
          <p:cNvSpPr/>
          <p:nvPr/>
        </p:nvSpPr>
        <p:spPr>
          <a:xfrm>
            <a:off x="7344410" y="2479675"/>
            <a:ext cx="996315" cy="45974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9" name="右箭头 8"/>
          <p:cNvSpPr/>
          <p:nvPr/>
        </p:nvSpPr>
        <p:spPr>
          <a:xfrm>
            <a:off x="7345045" y="4770755"/>
            <a:ext cx="996315" cy="45974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sym typeface="+mn-ea"/>
              </a:rPr>
              <a:t>二、题目解析</a:t>
            </a:r>
            <a:endParaRPr lang="zh-CN" altLang="en-US" sz="3600"/>
          </a:p>
        </p:txBody>
      </p:sp>
      <p:sp>
        <p:nvSpPr>
          <p:cNvPr id="3" name="圆角矩形 2"/>
          <p:cNvSpPr/>
          <p:nvPr/>
        </p:nvSpPr>
        <p:spPr>
          <a:xfrm>
            <a:off x="932180" y="2018030"/>
            <a:ext cx="2815590" cy="130302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视圆的大小应尽可能覆盖更多的圆弧</a:t>
            </a:r>
            <a:endParaRPr lang="zh-CN" altLang="en-US"/>
          </a:p>
        </p:txBody>
      </p:sp>
      <p:sp>
        <p:nvSpPr>
          <p:cNvPr id="4" name="文本框 3"/>
          <p:cNvSpPr txBox="1"/>
          <p:nvPr/>
        </p:nvSpPr>
        <p:spPr>
          <a:xfrm>
            <a:off x="4340860" y="1960880"/>
            <a:ext cx="7203440" cy="1410335"/>
          </a:xfrm>
          <a:prstGeom prst="rect">
            <a:avLst/>
          </a:prstGeom>
          <a:noFill/>
          <a:ln>
            <a:solidFill>
              <a:schemeClr val="tx1"/>
            </a:solidFill>
          </a:ln>
        </p:spPr>
        <p:txBody>
          <a:bodyPr wrap="square" rtlCol="0">
            <a:noAutofit/>
          </a:bodyPr>
          <a:p>
            <a:pPr indent="0" algn="l" fontAlgn="auto">
              <a:lnSpc>
                <a:spcPct val="150000"/>
              </a:lnSpc>
            </a:pPr>
            <a:r>
              <a:rPr lang="zh-CN" altLang="en-US" sz="2400"/>
              <a:t>为了满足这一要求，我的解法都是让路径点距离圆上最近一点的欧式距离小于某一小量来实现</a:t>
            </a:r>
            <a:endParaRPr lang="zh-CN" altLang="en-US" sz="2400"/>
          </a:p>
        </p:txBody>
      </p:sp>
      <p:sp>
        <p:nvSpPr>
          <p:cNvPr id="10" name="圆角矩形 9"/>
          <p:cNvSpPr/>
          <p:nvPr>
            <p:custDataLst>
              <p:tags r:id="rId1"/>
            </p:custDataLst>
          </p:nvPr>
        </p:nvSpPr>
        <p:spPr>
          <a:xfrm>
            <a:off x="932180" y="4138295"/>
            <a:ext cx="2815590" cy="1303020"/>
          </a:xfrm>
          <a:prstGeom prst="roundRect">
            <a:avLst/>
          </a:prstGeom>
          <a:solidFill>
            <a:srgbClr val="00B0F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机械臂运行的路径长度应尽可能短</a:t>
            </a:r>
            <a:endParaRPr lang="zh-CN" altLang="en-US"/>
          </a:p>
        </p:txBody>
      </p:sp>
      <p:sp>
        <p:nvSpPr>
          <p:cNvPr id="11" name="文本框 10"/>
          <p:cNvSpPr txBox="1"/>
          <p:nvPr/>
        </p:nvSpPr>
        <p:spPr>
          <a:xfrm>
            <a:off x="4340860" y="3764915"/>
            <a:ext cx="7279640" cy="2582545"/>
          </a:xfrm>
          <a:prstGeom prst="rect">
            <a:avLst/>
          </a:prstGeom>
          <a:noFill/>
          <a:ln>
            <a:solidFill>
              <a:schemeClr val="tx1"/>
            </a:solidFill>
          </a:ln>
        </p:spPr>
        <p:txBody>
          <a:bodyPr wrap="square" rtlCol="0">
            <a:noAutofit/>
          </a:bodyPr>
          <a:p>
            <a:pPr indent="0" algn="l" fontAlgn="auto">
              <a:lnSpc>
                <a:spcPct val="150000"/>
              </a:lnSpc>
            </a:pPr>
            <a:r>
              <a:rPr lang="zh-CN" altLang="en-US" sz="2400"/>
              <a:t>为了满足这一要求，主要</a:t>
            </a:r>
            <a:r>
              <a:rPr lang="zh-CN" altLang="en-US" sz="2400"/>
              <a:t>是将任务分为两个</a:t>
            </a:r>
            <a:r>
              <a:rPr lang="zh-CN" altLang="en-US" sz="2400"/>
              <a:t>阶段：</a:t>
            </a:r>
            <a:endParaRPr lang="zh-CN" altLang="en-US" sz="2400"/>
          </a:p>
          <a:p>
            <a:pPr indent="0" algn="l" fontAlgn="auto">
              <a:lnSpc>
                <a:spcPct val="150000"/>
              </a:lnSpc>
            </a:pPr>
            <a:r>
              <a:rPr lang="zh-CN" altLang="en-US" sz="2400"/>
              <a:t>（</a:t>
            </a:r>
            <a:r>
              <a:rPr lang="en-US" altLang="zh-CN" sz="2400"/>
              <a:t>1</a:t>
            </a:r>
            <a:r>
              <a:rPr lang="zh-CN" altLang="en-US" sz="2400"/>
              <a:t>）第一阶段是从初始点到第一次到达圆上，根据基本的几何知识，即</a:t>
            </a:r>
            <a:r>
              <a:rPr lang="zh-CN" altLang="en-US" sz="2400" b="1"/>
              <a:t>两点之间直线最短</a:t>
            </a:r>
            <a:r>
              <a:rPr lang="zh-CN" altLang="en-US" sz="2400"/>
              <a:t>。</a:t>
            </a:r>
            <a:endParaRPr lang="zh-CN" altLang="en-US" sz="2400"/>
          </a:p>
          <a:p>
            <a:pPr indent="0" algn="l" fontAlgn="auto">
              <a:lnSpc>
                <a:spcPct val="150000"/>
              </a:lnSpc>
            </a:pPr>
            <a:r>
              <a:rPr lang="zh-CN" altLang="en-US" sz="2400"/>
              <a:t>（</a:t>
            </a:r>
            <a:r>
              <a:rPr lang="en-US" altLang="zh-CN" sz="2400"/>
              <a:t>2</a:t>
            </a:r>
            <a:r>
              <a:rPr lang="zh-CN" altLang="en-US" sz="2400"/>
              <a:t>）第二阶段则是视圆轨迹，就是简单的圆形</a:t>
            </a:r>
            <a:r>
              <a:rPr lang="zh-CN" altLang="en-US" sz="2400"/>
              <a:t>弧线。</a:t>
            </a:r>
            <a:endParaRPr lang="zh-CN" altLang="en-US" sz="2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63525" y="240665"/>
            <a:ext cx="10515600" cy="1325563"/>
          </a:xfrm>
        </p:spPr>
        <p:txBody>
          <a:bodyPr/>
          <a:p>
            <a:r>
              <a:rPr lang="zh-CN" altLang="en-US" sz="3600"/>
              <a:t>三、解析暴力的</a:t>
            </a:r>
            <a:r>
              <a:rPr lang="zh-CN" altLang="en-US" sz="3600"/>
              <a:t>解法</a:t>
            </a:r>
            <a:endParaRPr lang="zh-CN" altLang="en-US" sz="3600"/>
          </a:p>
        </p:txBody>
      </p:sp>
      <p:sp>
        <p:nvSpPr>
          <p:cNvPr id="5" name="文本框 4"/>
          <p:cNvSpPr txBox="1"/>
          <p:nvPr/>
        </p:nvSpPr>
        <p:spPr>
          <a:xfrm>
            <a:off x="530225" y="1566545"/>
            <a:ext cx="10938510" cy="4837430"/>
          </a:xfrm>
          <a:prstGeom prst="rect">
            <a:avLst/>
          </a:prstGeom>
          <a:noFill/>
        </p:spPr>
        <p:txBody>
          <a:bodyPr wrap="square" rtlCol="0">
            <a:noAutofit/>
          </a:bodyPr>
          <a:p>
            <a:pPr marL="285750" indent="-285750" fontAlgn="auto">
              <a:lnSpc>
                <a:spcPct val="200000"/>
              </a:lnSpc>
              <a:buFont typeface="Wingdings" panose="05000000000000000000" charset="0"/>
              <a:buChar char="l"/>
            </a:pPr>
            <a:r>
              <a:rPr lang="zh-CN" altLang="en-US" sz="2400" b="1"/>
              <a:t>输入</a:t>
            </a:r>
            <a:r>
              <a:rPr lang="zh-CN" altLang="en-US" sz="2400"/>
              <a:t>：机械臂初始位姿、目标圆的圆心和半径</a:t>
            </a:r>
            <a:endParaRPr lang="zh-CN" altLang="en-US" sz="2400"/>
          </a:p>
          <a:p>
            <a:pPr marL="285750" indent="-285750" fontAlgn="auto">
              <a:lnSpc>
                <a:spcPct val="200000"/>
              </a:lnSpc>
              <a:buFont typeface="Wingdings" panose="05000000000000000000" charset="0"/>
              <a:buChar char="l"/>
            </a:pPr>
            <a:r>
              <a:rPr lang="zh-CN" altLang="en-US" sz="2400" b="1"/>
              <a:t>具体流程</a:t>
            </a:r>
            <a:r>
              <a:rPr lang="zh-CN" altLang="en-US" sz="2400"/>
              <a:t>：根据之前对题目的解析，将任务分为两个</a:t>
            </a:r>
            <a:r>
              <a:rPr lang="zh-CN" altLang="en-US" sz="2400"/>
              <a:t>阶段：</a:t>
            </a:r>
            <a:endParaRPr lang="zh-CN" altLang="en-US" sz="2400"/>
          </a:p>
          <a:p>
            <a:pPr marL="742950" lvl="1" indent="-285750" fontAlgn="auto">
              <a:lnSpc>
                <a:spcPct val="200000"/>
              </a:lnSpc>
              <a:buFont typeface="Wingdings" panose="05000000000000000000" charset="0"/>
              <a:buChar char="l"/>
            </a:pPr>
            <a:r>
              <a:rPr lang="zh-CN" altLang="en-US" sz="2400"/>
              <a:t>对于第一阶段是对直线等距采样；</a:t>
            </a:r>
            <a:endParaRPr lang="zh-CN" altLang="en-US" sz="2400"/>
          </a:p>
          <a:p>
            <a:pPr marL="742950" lvl="1" indent="-285750" fontAlgn="auto">
              <a:lnSpc>
                <a:spcPct val="200000"/>
              </a:lnSpc>
              <a:buFont typeface="Wingdings" panose="05000000000000000000" charset="0"/>
              <a:buChar char="l"/>
            </a:pPr>
            <a:r>
              <a:rPr lang="zh-CN" altLang="en-US" sz="2400"/>
              <a:t>对于第二阶段则是用正多边形来拟合</a:t>
            </a:r>
            <a:r>
              <a:rPr lang="zh-CN" altLang="en-US" sz="2400"/>
              <a:t>圆弧；</a:t>
            </a:r>
            <a:endParaRPr lang="zh-CN" altLang="en-US" sz="2400"/>
          </a:p>
          <a:p>
            <a:pPr marL="742950" lvl="1" indent="-285750" fontAlgn="auto">
              <a:lnSpc>
                <a:spcPct val="200000"/>
              </a:lnSpc>
              <a:buFont typeface="Wingdings" panose="05000000000000000000" charset="0"/>
              <a:buChar char="l"/>
            </a:pPr>
            <a:r>
              <a:rPr lang="zh-CN" altLang="en-US" sz="2400"/>
              <a:t>然后获得整个阶段路径</a:t>
            </a:r>
            <a:r>
              <a:rPr lang="zh-CN" altLang="en-US" sz="2400"/>
              <a:t>点；</a:t>
            </a:r>
            <a:endParaRPr lang="zh-CN" altLang="en-US" sz="2400"/>
          </a:p>
          <a:p>
            <a:pPr marL="742950" lvl="1" indent="-285750" fontAlgn="auto">
              <a:lnSpc>
                <a:spcPct val="200000"/>
              </a:lnSpc>
              <a:buFont typeface="Wingdings" panose="05000000000000000000" charset="0"/>
              <a:buChar char="l"/>
            </a:pPr>
            <a:r>
              <a:rPr lang="zh-CN" altLang="en-US" sz="2400"/>
              <a:t>最后对路径点求逆解输出给机械臂，并</a:t>
            </a:r>
            <a:r>
              <a:rPr lang="zh-CN" altLang="en-US" sz="2400"/>
              <a:t>可视化。</a:t>
            </a:r>
            <a:endParaRPr lang="zh-CN" altLang="en-US"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AnalyticalPlanning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6"/>
                </p:tgtEl>
              </p:cMediaNode>
            </p:vide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AnalyticalPlanning2">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AnalyticalPlanning3">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ags/tag1.xml><?xml version="1.0" encoding="utf-8"?>
<p:tagLst xmlns:p="http://schemas.openxmlformats.org/presentationml/2006/main">
  <p:tag name="KSO_WM_DIAGRAM_VIRTUALLY_FRAME" val="{&quot;height&quot;:283,&quot;left&quot;:578.3,&quot;top&quot;:162.05,&quot;width&quot;:328.9}"/>
</p:tagLst>
</file>

<file path=ppt/tags/tag2.xml><?xml version="1.0" encoding="utf-8"?>
<p:tagLst xmlns:p="http://schemas.openxmlformats.org/presentationml/2006/main">
  <p:tag name="KSO_WM_MEDIACOVER_FLAG" val="1"/>
  <p:tag name="KSO_WM_UNIT_MEDIACOVER_BTN_STATE" val="1"/>
  <p:tag name="KSO_WM_UNIT_MEDIACOVER_BTNRECT" val="0*0*0*0"/>
</p:tagLst>
</file>

<file path=ppt/tags/tag3.xml><?xml version="1.0" encoding="utf-8"?>
<p:tagLst xmlns:p="http://schemas.openxmlformats.org/presentationml/2006/main">
  <p:tag name="KSO_WM_MEDIACOVER_FLAG" val="1"/>
  <p:tag name="KSO_WM_UNIT_MEDIACOVER_BTN_STATE" val="1"/>
  <p:tag name="KSO_WM_UNIT_MEDIACOVER_BTNRECT" val="0*0*0*0"/>
</p:tagLst>
</file>

<file path=ppt/tags/tag4.xml><?xml version="1.0" encoding="utf-8"?>
<p:tagLst xmlns:p="http://schemas.openxmlformats.org/presentationml/2006/main">
  <p:tag name="KSO_WM_MEDIACOVER_FLAG" val="1"/>
  <p:tag name="KSO_WM_UNIT_MEDIACOVER_BTN_STATE" val="1"/>
  <p:tag name="KSO_WM_UNIT_MEDIACOVER_BTNRECT" val="0*0*0*0"/>
</p:tagLst>
</file>

<file path=ppt/tags/tag5.xml><?xml version="1.0" encoding="utf-8"?>
<p:tagLst xmlns:p="http://schemas.openxmlformats.org/presentationml/2006/main">
  <p:tag name="KSO_WM_MEDIACOVER_FLAG" val="1"/>
  <p:tag name="KSO_WM_UNIT_MEDIACOVER_BTN_STATE" val="1"/>
  <p:tag name="KSO_WM_UNIT_MEDIACOVER_BTNRECT" val="0*0*0*0"/>
</p:tagLst>
</file>

<file path=ppt/tags/tag6.xml><?xml version="1.0" encoding="utf-8"?>
<p:tagLst xmlns:p="http://schemas.openxmlformats.org/presentationml/2006/main">
  <p:tag name="KSO_WM_MEDIACOVER_FLAG" val="1"/>
  <p:tag name="KSO_WM_UNIT_MEDIACOVER_BTN_STATE" val="1"/>
  <p:tag name="KSO_WM_UNIT_MEDIACOVER_BTNRECT" val="0*0*0*0"/>
</p:tagLst>
</file>

<file path=ppt/tags/tag7.xml><?xml version="1.0" encoding="utf-8"?>
<p:tagLst xmlns:p="http://schemas.openxmlformats.org/presentationml/2006/main">
  <p:tag name="KSO_WM_MEDIACOVER_FLAG" val="1"/>
  <p:tag name="KSO_WM_UNIT_MEDIACOVER_BTN_STATE" val="1"/>
  <p:tag name="KSO_WM_UNIT_MEDIACOVER_BTNRECT" val="0*0*0*0"/>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1448</Words>
  <Application>WPS 演示</Application>
  <PresentationFormat>宽屏</PresentationFormat>
  <Paragraphs>92</Paragraphs>
  <Slides>19</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19</vt:i4>
      </vt:variant>
    </vt:vector>
  </HeadingPairs>
  <TitlesOfParts>
    <vt:vector size="29" baseType="lpstr">
      <vt:lpstr>Arial</vt:lpstr>
      <vt:lpstr>宋体</vt:lpstr>
      <vt:lpstr>Wingdings</vt:lpstr>
      <vt:lpstr>Arial Unicode MS</vt:lpstr>
      <vt:lpstr>Calibri</vt:lpstr>
      <vt:lpstr>微软雅黑</vt:lpstr>
      <vt:lpstr>PingFangSC-Light</vt:lpstr>
      <vt:lpstr>AMGDT</vt:lpstr>
      <vt:lpstr>Wingdings</vt:lpstr>
      <vt:lpstr>WPS</vt:lpstr>
      <vt:lpstr>PowerPoint 演示文稿</vt:lpstr>
      <vt:lpstr>PowerPoint 演示文稿</vt:lpstr>
      <vt:lpstr>二、题目解析</vt:lpstr>
      <vt:lpstr>目录</vt:lpstr>
      <vt:lpstr>一、题目解析</vt:lpstr>
      <vt:lpstr>一、题目解析</vt:lpstr>
      <vt:lpstr>三、解析暴力的解法</vt:lpstr>
      <vt:lpstr>PowerPoint 演示文稿</vt:lpstr>
      <vt:lpstr>PowerPoint 演示文稿</vt:lpstr>
      <vt:lpstr>二、解析暴力的解法</vt:lpstr>
      <vt:lpstr>三、基于优化的解法</vt:lpstr>
      <vt:lpstr>三、基于优化的解法</vt:lpstr>
      <vt:lpstr>四、基于优化的解法</vt:lpstr>
      <vt:lpstr>四、基于优化的解法</vt:lpstr>
      <vt:lpstr>四、基于优化的解法</vt:lpstr>
      <vt:lpstr>PowerPoint 演示文稿</vt:lpstr>
      <vt:lpstr>PowerPoint 演示文稿</vt:lpstr>
      <vt:lpstr>PowerPoint 演示文稿</vt:lpstr>
      <vt:lpstr>四、基于优化的解法</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陈华丰</dc:creator>
  <cp:lastModifiedBy>WPS_1663475814</cp:lastModifiedBy>
  <cp:revision>111</cp:revision>
  <dcterms:created xsi:type="dcterms:W3CDTF">2023-08-09T12:44:00Z</dcterms:created>
  <dcterms:modified xsi:type="dcterms:W3CDTF">2025-06-20T09:51:18Z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2052-12.1.0.21541</vt:lpwstr>
  </property>
  <property fmtid="{D5CDD505-2E9C-101B-9397-08002B2CF9AE}" pid="3" name="ICV">
    <vt:lpwstr>E71E73C68FF74E1E80EFB3B5F9D3826A_12</vt:lpwstr>
  </property>
</Properties>
</file>

<file path=docProps/thumbnail.jpeg>
</file>